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5"/>
  </p:notesMasterIdLst>
  <p:sldIdLst>
    <p:sldId id="256" r:id="rId5"/>
    <p:sldId id="269" r:id="rId6"/>
    <p:sldId id="25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p3nrfp01.eads.ncads.net\wrShared\WRMS\WSPB\Presentations\Elon\NC%20water-withdrawals%201970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63593106725119"/>
          <c:y val="0.14117675900852492"/>
          <c:w val="0.60319990687590797"/>
          <c:h val="0.6169948528815657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Population!$A$3</c:f>
              <c:strCache>
                <c:ptCount val="1"/>
                <c:pt idx="0">
                  <c:v>Demand (MGD)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70C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E210-4550-8CCF-D46D58C4EA9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210-4550-8CCF-D46D58C4EA97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E210-4550-8CCF-D46D58C4EA97}"/>
              </c:ext>
            </c:extLst>
          </c:dPt>
          <c:cat>
            <c:numRef>
              <c:f>Population!$B$1:$I$1</c:f>
              <c:numCache>
                <c:formatCode>General</c:formatCode>
                <c:ptCount val="8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2035</c:v>
                </c:pt>
              </c:numCache>
            </c:numRef>
          </c:cat>
          <c:val>
            <c:numRef>
              <c:f>Population!$B$3:$I$3</c:f>
              <c:numCache>
                <c:formatCode>_(* #,##0_);_(* \(#,##0\);_(* "-"??_);_(@_)</c:formatCode>
                <c:ptCount val="8"/>
                <c:pt idx="0">
                  <c:v>1450</c:v>
                </c:pt>
                <c:pt idx="1">
                  <c:v>1682</c:v>
                </c:pt>
                <c:pt idx="2">
                  <c:v>1909</c:v>
                </c:pt>
                <c:pt idx="3">
                  <c:v>2318</c:v>
                </c:pt>
                <c:pt idx="4">
                  <c:v>2681</c:v>
                </c:pt>
                <c:pt idx="5">
                  <c:v>3068</c:v>
                </c:pt>
                <c:pt idx="6">
                  <c:v>3454</c:v>
                </c:pt>
                <c:pt idx="7">
                  <c:v>3705.4285714285702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10-4550-8CCF-D46D58C4E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60995664"/>
        <c:axId val="1460994576"/>
      </c:barChart>
      <c:lineChart>
        <c:grouping val="standard"/>
        <c:varyColors val="0"/>
        <c:ser>
          <c:idx val="0"/>
          <c:order val="0"/>
          <c:tx>
            <c:strRef>
              <c:f>Population!$A$2</c:f>
              <c:strCache>
                <c:ptCount val="1"/>
                <c:pt idx="0">
                  <c:v>Population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Population!$B$1:$I$1</c:f>
              <c:numCache>
                <c:formatCode>General</c:formatCode>
                <c:ptCount val="8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2035</c:v>
                </c:pt>
              </c:numCache>
            </c:numRef>
          </c:cat>
          <c:val>
            <c:numRef>
              <c:f>Population!$B$2:$I$2</c:f>
              <c:numCache>
                <c:formatCode>_(* #,##0_);_(* \(#,##0\);_(* "-"??_);_(@_)</c:formatCode>
                <c:ptCount val="8"/>
                <c:pt idx="0">
                  <c:v>5084411</c:v>
                </c:pt>
                <c:pt idx="1">
                  <c:v>5880095</c:v>
                </c:pt>
                <c:pt idx="2">
                  <c:v>6632448</c:v>
                </c:pt>
                <c:pt idx="3">
                  <c:v>8046813</c:v>
                </c:pt>
                <c:pt idx="4">
                  <c:v>9574917</c:v>
                </c:pt>
                <c:pt idx="5">
                  <c:v>10574718</c:v>
                </c:pt>
                <c:pt idx="6">
                  <c:v>11609883</c:v>
                </c:pt>
                <c:pt idx="7">
                  <c:v>12122640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210-4550-8CCF-D46D58C4E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989680"/>
        <c:axId val="1460990224"/>
      </c:lineChart>
      <c:catAx>
        <c:axId val="1460989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60990224"/>
        <c:crossesAt val="0"/>
        <c:auto val="1"/>
        <c:lblAlgn val="ctr"/>
        <c:lblOffset val="100"/>
        <c:noMultiLvlLbl val="0"/>
      </c:catAx>
      <c:valAx>
        <c:axId val="146099022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Population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60989680"/>
        <c:crosses val="autoZero"/>
        <c:crossBetween val="between"/>
      </c:valAx>
      <c:valAx>
        <c:axId val="14609945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MGD</a:t>
                </a:r>
              </a:p>
            </c:rich>
          </c:tx>
          <c:layout>
            <c:manualLayout>
              <c:xMode val="edge"/>
              <c:yMode val="edge"/>
              <c:x val="0.92873995352110039"/>
              <c:y val="0.36725379713702833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60995664"/>
        <c:crosses val="max"/>
        <c:crossBetween val="between"/>
      </c:valAx>
      <c:catAx>
        <c:axId val="146099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09945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4322808549660657"/>
          <c:y val="0.89862853541581733"/>
          <c:w val="0.54470213930251321"/>
          <c:h val="5.167980711210419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9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30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62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4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0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54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  <p:pic>
        <p:nvPicPr>
          <p:cNvPr id="8" name="Picture 4" descr="http://i1208.photobucket.com/albums/cc378/lesbishop01/2010_0915Falls-Lake0017.jpg">
            <a:extLst>
              <a:ext uri="{FF2B5EF4-FFF2-40B4-BE49-F238E27FC236}">
                <a16:creationId xmlns:a16="http://schemas.microsoft.com/office/drawing/2014/main" id="{66D5F679-24D0-4AE5-AE32-42C7F6A88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9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  <p:pic>
        <p:nvPicPr>
          <p:cNvPr id="8" name="Picture 4" descr="http://i1208.photobucket.com/albums/cc378/lesbishop01/2010_0915Falls-Lake0017.jpg">
            <a:extLst>
              <a:ext uri="{FF2B5EF4-FFF2-40B4-BE49-F238E27FC236}">
                <a16:creationId xmlns:a16="http://schemas.microsoft.com/office/drawing/2014/main" id="{66D5F679-24D0-4AE5-AE32-42C7F6A88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9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1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8" r:id="rId3"/>
    <p:sldLayoutId id="2147483685" r:id="rId4"/>
    <p:sldLayoutId id="2147483686" r:id="rId5"/>
    <p:sldLayoutId id="214748368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inwood.Peele@ncdenr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4877" y="3900071"/>
            <a:ext cx="4489142" cy="614779"/>
          </a:xfrm>
        </p:spPr>
        <p:txBody>
          <a:bodyPr/>
          <a:lstStyle/>
          <a:p>
            <a:r>
              <a:rPr lang="en-US" dirty="0"/>
              <a:t>October 9,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7D8D5-E099-445D-99A7-D1E72CBF29EB}"/>
              </a:ext>
            </a:extLst>
          </p:cNvPr>
          <p:cNvSpPr txBox="1"/>
          <p:nvPr/>
        </p:nvSpPr>
        <p:spPr>
          <a:xfrm>
            <a:off x="228600" y="606941"/>
            <a:ext cx="62211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</a:rPr>
              <a:t>Water Supply Planning: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</a:p>
          <a:p>
            <a:pPr algn="r"/>
            <a:r>
              <a:rPr lang="en-US" sz="2800" b="1" dirty="0">
                <a:solidFill>
                  <a:schemeClr val="accent3"/>
                </a:solidFill>
              </a:rPr>
              <a:t>Current and Future Water Demands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519120-1E7A-48C5-98A6-F70E28FF10F5}"/>
              </a:ext>
            </a:extLst>
          </p:cNvPr>
          <p:cNvSpPr/>
          <p:nvPr/>
        </p:nvSpPr>
        <p:spPr>
          <a:xfrm>
            <a:off x="4539343" y="2806693"/>
            <a:ext cx="7160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Water Allocation Committee </a:t>
            </a:r>
          </a:p>
          <a:p>
            <a:pPr algn="r"/>
            <a:r>
              <a:rPr lang="en-US" sz="2800" dirty="0">
                <a:solidFill>
                  <a:schemeClr val="tx2"/>
                </a:solidFill>
              </a:rPr>
              <a:t>Environmental Management Commission 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A2C6CD1-B8B3-4AF9-BF3B-0F3208E90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1188386"/>
            <a:ext cx="11061031" cy="475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Water Use Management</a:t>
            </a:r>
          </a:p>
          <a:p>
            <a:r>
              <a:rPr lang="en-US" sz="2400" dirty="0">
                <a:solidFill>
                  <a:schemeClr val="tx2"/>
                </a:solidFill>
              </a:rPr>
              <a:t>Water Users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Agricultural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Domestic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Energy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Industrial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Mining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Public Water Supply Systems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Recreational (Golf, Snow making, Water sports, etc.)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Aquatic Wildlife, Habitat, and Associated Floodplain</a:t>
            </a:r>
          </a:p>
          <a:p>
            <a:r>
              <a:rPr lang="en-US" sz="2400" dirty="0">
                <a:solidFill>
                  <a:schemeClr val="tx2"/>
                </a:solidFill>
              </a:rPr>
              <a:t>Future Water Users</a:t>
            </a:r>
          </a:p>
        </p:txBody>
      </p:sp>
    </p:spTree>
    <p:extLst>
      <p:ext uri="{BB962C8B-B14F-4D97-AF65-F5344CB8AC3E}">
        <p14:creationId xmlns:p14="http://schemas.microsoft.com/office/powerpoint/2010/main" val="27794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9A25FE7-60E5-49B4-BD3E-5C8C673F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1188386"/>
            <a:ext cx="10980821" cy="47553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Drought Planning</a:t>
            </a:r>
          </a:p>
          <a:p>
            <a:pPr marL="0" indent="0" algn="ctr">
              <a:buNone/>
            </a:pPr>
            <a:r>
              <a:rPr lang="en-US" sz="800" b="1" dirty="0">
                <a:solidFill>
                  <a:schemeClr val="tx2"/>
                </a:solidFill>
              </a:rPr>
              <a:t>  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</a:rPr>
              <a:t>Minimize harmful impacts of drought and water supply emergencies on public health and safety, environmental quality, and the economy.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</a:rPr>
              <a:t>Establish minimum standards and practices for: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water shortage response planning,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water use reporting,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water conservation, and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water reuse during droughts and water supply emergencies.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</a:rPr>
              <a:t>Rules governing water use during droughts and water emergencies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</a:rPr>
              <a:t>New Water Withdrawal Reporting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7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68758-AEF2-44EA-8E4B-B992AB4E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46" y="1473129"/>
            <a:ext cx="9308123" cy="4590702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D9DE00D-C210-474E-B276-18AE6647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489" y="1005830"/>
            <a:ext cx="8442960" cy="51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Water Resources Condition</a:t>
            </a:r>
          </a:p>
        </p:txBody>
      </p:sp>
    </p:spTree>
    <p:extLst>
      <p:ext uri="{BB962C8B-B14F-4D97-AF65-F5344CB8AC3E}">
        <p14:creationId xmlns:p14="http://schemas.microsoft.com/office/powerpoint/2010/main" val="275532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17839-6DDC-4F7F-BE62-43213793F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" y="1496825"/>
            <a:ext cx="5615739" cy="4145691"/>
          </a:xfrm>
          <a:prstGeom prst="rect">
            <a:avLst/>
          </a:prstGeom>
        </p:spPr>
      </p:pic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88C83666-6A4D-4347-B31C-2053288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44" y="1496825"/>
            <a:ext cx="5880036" cy="414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A9E026A-0CBF-4197-B7EB-89459192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1104268"/>
            <a:ext cx="8442960" cy="51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Water Resources Demand</a:t>
            </a:r>
          </a:p>
        </p:txBody>
      </p:sp>
    </p:spTree>
    <p:extLst>
      <p:ext uri="{BB962C8B-B14F-4D97-AF65-F5344CB8AC3E}">
        <p14:creationId xmlns:p14="http://schemas.microsoft.com/office/powerpoint/2010/main" val="53185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D58655-E095-4D30-A624-C25864AB7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614905"/>
              </p:ext>
            </p:extLst>
          </p:nvPr>
        </p:nvGraphicFramePr>
        <p:xfrm>
          <a:off x="2344510" y="1249679"/>
          <a:ext cx="7350580" cy="488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B385583-225A-4391-8DD9-A82B6F5E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994241"/>
            <a:ext cx="8442960" cy="51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Water Resources Outlook</a:t>
            </a:r>
          </a:p>
        </p:txBody>
      </p:sp>
    </p:spTree>
    <p:extLst>
      <p:ext uri="{BB962C8B-B14F-4D97-AF65-F5344CB8AC3E}">
        <p14:creationId xmlns:p14="http://schemas.microsoft.com/office/powerpoint/2010/main" val="252306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E40CE3C-9077-482C-868C-7186519F1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22" y="1191107"/>
            <a:ext cx="11381014" cy="49647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</a:rPr>
              <a:t>Challenges to NC Water Supply Planning</a:t>
            </a:r>
          </a:p>
          <a:p>
            <a:pPr marL="0" indent="0" algn="ctr">
              <a:buNone/>
            </a:pPr>
            <a:r>
              <a:rPr lang="en-US" sz="800" b="1" dirty="0">
                <a:solidFill>
                  <a:schemeClr val="tx2"/>
                </a:solidFill>
              </a:rPr>
              <a:t>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dirty="0">
                <a:solidFill>
                  <a:schemeClr val="tx2"/>
                </a:solidFill>
              </a:rPr>
              <a:t>NC Water Law – Riparian Rights State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chemeClr val="tx2"/>
                </a:solidFill>
              </a:rPr>
              <a:t>No comprehensive plan for water quantity management in NC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chemeClr val="tx2"/>
                </a:solidFill>
              </a:rPr>
              <a:t>No federal oversight of / nor federal requirements for water quantity management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chemeClr val="tx2"/>
                </a:solidFill>
              </a:rPr>
              <a:t>No permitting program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chemeClr val="tx2"/>
                </a:solidFill>
              </a:rPr>
              <a:t>Pros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chemeClr val="tx2"/>
                </a:solidFill>
              </a:rPr>
              <a:t>Less government regulation &amp; permitting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chemeClr val="tx2"/>
                </a:solidFill>
              </a:rPr>
              <a:t>Equal right to the water for all “reasonable use”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chemeClr val="tx2"/>
                </a:solidFill>
              </a:rPr>
              <a:t>Cons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chemeClr val="tx2"/>
                </a:solidFill>
              </a:rPr>
              <a:t>No plan to ensure availability of water for future water supply, agriculture, industry, continued economic growth, &amp; ecological health on NC’s water bodies</a:t>
            </a:r>
          </a:p>
          <a:p>
            <a:pPr lvl="1">
              <a:lnSpc>
                <a:spcPct val="120000"/>
              </a:lnSpc>
            </a:pPr>
            <a:r>
              <a:rPr lang="en-US" sz="2900" dirty="0">
                <a:solidFill>
                  <a:schemeClr val="tx2"/>
                </a:solidFill>
              </a:rPr>
              <a:t>Courts would have to make the determination of reasonable use</a:t>
            </a:r>
          </a:p>
        </p:txBody>
      </p:sp>
    </p:spTree>
    <p:extLst>
      <p:ext uri="{BB962C8B-B14F-4D97-AF65-F5344CB8AC3E}">
        <p14:creationId xmlns:p14="http://schemas.microsoft.com/office/powerpoint/2010/main" val="89989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2B00BFD-01B7-491E-BEB7-0650570D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1142120"/>
            <a:ext cx="11332029" cy="4989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Challenges to NC Water Supply Planning</a:t>
            </a:r>
          </a:p>
          <a:p>
            <a:pPr marL="0" indent="0" algn="ctr">
              <a:buNone/>
            </a:pPr>
            <a:r>
              <a:rPr lang="en-US" sz="800" b="1" dirty="0">
                <a:solidFill>
                  <a:schemeClr val="tx2"/>
                </a:solidFill>
              </a:rPr>
              <a:t> 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Lack the ability to plan and manage all water uses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Water use must be reported (especially large users)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Need better agricultural data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Need to consider Ecological flows (Instream uses)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“Proper” documentation of water users’ needs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Growth and projections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Economical development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Coordination between other water users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404FBB6-9B4E-496D-A34F-F7FC36A9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7" y="1166614"/>
            <a:ext cx="11201400" cy="496567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chemeClr val="tx2"/>
                </a:solidFill>
              </a:rPr>
              <a:t>Challenges to NC Water Supply Planning</a:t>
            </a:r>
          </a:p>
          <a:p>
            <a:pPr marL="0" indent="0" algn="ctr">
              <a:buNone/>
            </a:pPr>
            <a:r>
              <a:rPr lang="en-US" sz="800" b="1" dirty="0">
                <a:solidFill>
                  <a:schemeClr val="tx2"/>
                </a:solidFill>
              </a:rPr>
              <a:t>   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2"/>
                </a:solidFill>
              </a:rPr>
              <a:t>Need more monitoring of ground and surface water sources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2"/>
                </a:solidFill>
              </a:rPr>
              <a:t>Difficult to quantify availability of water supply 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How much surface water will be available?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solidFill>
                  <a:schemeClr val="tx2"/>
                </a:solidFill>
              </a:rPr>
              <a:t>How much ground water will be available?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2"/>
                </a:solidFill>
              </a:rPr>
              <a:t>Difficult to develop and utilize surface water sources 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solidFill>
                  <a:schemeClr val="tx2"/>
                </a:solidFill>
              </a:rPr>
              <a:t>Onstream &amp; </a:t>
            </a:r>
            <a:r>
              <a:rPr lang="en-US" sz="2600" dirty="0" err="1">
                <a:solidFill>
                  <a:schemeClr val="tx2"/>
                </a:solidFill>
              </a:rPr>
              <a:t>offstream</a:t>
            </a:r>
            <a:r>
              <a:rPr lang="en-US" sz="2600" dirty="0">
                <a:solidFill>
                  <a:schemeClr val="tx2"/>
                </a:solidFill>
              </a:rPr>
              <a:t> reservoirs, quarries, etc.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solidFill>
                  <a:schemeClr val="tx2"/>
                </a:solidFill>
              </a:rPr>
              <a:t>Some </a:t>
            </a:r>
            <a:r>
              <a:rPr lang="en-US" sz="2600" dirty="0" err="1">
                <a:solidFill>
                  <a:schemeClr val="tx2"/>
                </a:solidFill>
              </a:rPr>
              <a:t>interbasin</a:t>
            </a:r>
            <a:r>
              <a:rPr lang="en-US" sz="2600" dirty="0">
                <a:solidFill>
                  <a:schemeClr val="tx2"/>
                </a:solidFill>
              </a:rPr>
              <a:t> transfer issues may arise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2"/>
                </a:solidFill>
              </a:rPr>
              <a:t>Aging infrastructure (Lack of funds for maintenance and planning)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600" dirty="0">
                <a:solidFill>
                  <a:schemeClr val="tx2"/>
                </a:solidFill>
              </a:rPr>
              <a:t>We must…</a:t>
            </a:r>
          </a:p>
        </p:txBody>
      </p:sp>
    </p:spTree>
    <p:extLst>
      <p:ext uri="{BB962C8B-B14F-4D97-AF65-F5344CB8AC3E}">
        <p14:creationId xmlns:p14="http://schemas.microsoft.com/office/powerpoint/2010/main" val="63480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156E5-B510-475D-A005-39E2C53E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18" y="1450063"/>
            <a:ext cx="8474531" cy="41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5FE74B-F0C0-4893-8DB9-09B7065E3814}"/>
              </a:ext>
            </a:extLst>
          </p:cNvPr>
          <p:cNvSpPr/>
          <p:nvPr/>
        </p:nvSpPr>
        <p:spPr>
          <a:xfrm>
            <a:off x="935921" y="865288"/>
            <a:ext cx="10336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Manage our limited water supply for sustainability…</a:t>
            </a:r>
          </a:p>
        </p:txBody>
      </p:sp>
    </p:spTree>
    <p:extLst>
      <p:ext uri="{BB962C8B-B14F-4D97-AF65-F5344CB8AC3E}">
        <p14:creationId xmlns:p14="http://schemas.microsoft.com/office/powerpoint/2010/main" val="418706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B802DA6-D21C-4856-B4AC-EA6298B9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643"/>
            <a:ext cx="11144250" cy="51516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</a:rPr>
              <a:t>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Linwood Peele, Supervisor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Water Supply Planning Branch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Division of Water Resources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hlinkClick r:id="rId3"/>
              </a:rPr>
              <a:t>Linwood.Peele@ncdenr.gov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919-707-9024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49455-7B9A-43CA-8CDA-EEB6F7E31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09" y="2121303"/>
            <a:ext cx="2915043" cy="33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4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03AF-E96D-406C-8CCC-40BC517F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56DE10C-E1C0-4CCF-8DFB-C430EF75F9D1}"/>
              </a:ext>
            </a:extLst>
          </p:cNvPr>
          <p:cNvSpPr txBox="1">
            <a:spLocks/>
          </p:cNvSpPr>
          <p:nvPr/>
        </p:nvSpPr>
        <p:spPr>
          <a:xfrm>
            <a:off x="512605" y="1319019"/>
            <a:ext cx="11199447" cy="3719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3"/>
                </a:solidFill>
              </a:rPr>
              <a:t>Water Supply Planning: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b="1" dirty="0">
                <a:solidFill>
                  <a:schemeClr val="accent3"/>
                </a:solidFill>
              </a:rPr>
              <a:t>Current and Future Water Demands</a:t>
            </a:r>
          </a:p>
          <a:p>
            <a:pPr marL="342892" lvl="1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3"/>
              </a:solidFill>
            </a:endParaRPr>
          </a:p>
          <a:p>
            <a:pPr lvl="1"/>
            <a:r>
              <a:rPr lang="en-US" sz="2800" dirty="0">
                <a:solidFill>
                  <a:schemeClr val="accent3"/>
                </a:solidFill>
              </a:rPr>
              <a:t>Statutory Requirements</a:t>
            </a:r>
          </a:p>
          <a:p>
            <a:pPr lvl="1"/>
            <a:r>
              <a:rPr lang="en-US" sz="2800" dirty="0">
                <a:solidFill>
                  <a:schemeClr val="accent3"/>
                </a:solidFill>
              </a:rPr>
              <a:t>Water Use Registration</a:t>
            </a:r>
          </a:p>
          <a:p>
            <a:pPr lvl="1"/>
            <a:r>
              <a:rPr lang="en-US" sz="2800" dirty="0">
                <a:solidFill>
                  <a:schemeClr val="accent3"/>
                </a:solidFill>
              </a:rPr>
              <a:t>Water Use Management </a:t>
            </a:r>
          </a:p>
          <a:p>
            <a:pPr lvl="1"/>
            <a:r>
              <a:rPr lang="en-US" sz="2800" dirty="0">
                <a:solidFill>
                  <a:schemeClr val="accent3"/>
                </a:solidFill>
              </a:rPr>
              <a:t>Water Use Demand and Outlook</a:t>
            </a:r>
          </a:p>
          <a:p>
            <a:pPr lvl="1"/>
            <a:r>
              <a:rPr lang="en-US" sz="2800" dirty="0">
                <a:solidFill>
                  <a:schemeClr val="accent3"/>
                </a:solidFill>
              </a:rPr>
              <a:t>Challenges</a:t>
            </a:r>
          </a:p>
          <a:p>
            <a:pPr lvl="1"/>
            <a:r>
              <a:rPr lang="en-US" sz="2800" dirty="0">
                <a:solidFill>
                  <a:schemeClr val="accent3"/>
                </a:solidFill>
              </a:rPr>
              <a:t>Q&amp;A</a:t>
            </a:r>
          </a:p>
          <a:p>
            <a:pPr lvl="1"/>
            <a:endParaRPr lang="en-US" sz="3200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6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5583BDD-1F1D-4AA4-A668-A90A8FD2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16570" r="7776" b="24129"/>
          <a:stretch>
            <a:fillRect/>
          </a:stretch>
        </p:blipFill>
        <p:spPr bwMode="auto">
          <a:xfrm>
            <a:off x="3695705" y="3800925"/>
            <a:ext cx="5146217" cy="25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0ADD372-42FF-428E-ADFA-7EA678FB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3" y="1188386"/>
            <a:ext cx="10812379" cy="475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Water Supply Planning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tx2"/>
                </a:solidFill>
              </a:rPr>
              <a:t>      </a:t>
            </a:r>
          </a:p>
          <a:p>
            <a:r>
              <a:rPr lang="en-US" sz="2400" dirty="0">
                <a:solidFill>
                  <a:schemeClr val="tx2"/>
                </a:solidFill>
              </a:rPr>
              <a:t>Assures the availability of adequate supplies of good quality water to protect public health and support economic growth.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tx2"/>
                </a:solidFill>
              </a:rPr>
              <a:t>    </a:t>
            </a:r>
          </a:p>
          <a:p>
            <a:r>
              <a:rPr lang="en-US" sz="2400" dirty="0">
                <a:solidFill>
                  <a:schemeClr val="tx2"/>
                </a:solidFill>
              </a:rPr>
              <a:t>Water supply planning and management requires an understanding of both available water resources (sources of supplies) and demands being placed on those resources.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1AFB0F-DE6F-42EE-9F28-300FA94F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5" y="1188386"/>
            <a:ext cx="11189369" cy="475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Water Use Permitting &amp; Registration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No State-wide Water Use Permitting Program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Limited Regional Permitting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Central Coastal Plain Capacity Use Area (CCPCUA)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Eno River Management (Voluntary)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tx2"/>
                </a:solidFill>
              </a:rPr>
              <a:t> 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Only State-wide Water Use Registration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Local Water Supply Plan (LWSP)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Water Withdrawal Registration (WWR)</a:t>
            </a:r>
          </a:p>
        </p:txBody>
      </p:sp>
    </p:spTree>
    <p:extLst>
      <p:ext uri="{BB962C8B-B14F-4D97-AF65-F5344CB8AC3E}">
        <p14:creationId xmlns:p14="http://schemas.microsoft.com/office/powerpoint/2010/main" val="10749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8B63933-FEEA-465E-8FAA-72E558F0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188390"/>
            <a:ext cx="11277599" cy="4290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Local Water Supply Planning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Law was established in 1989 by §143-355(l)</a:t>
            </a:r>
          </a:p>
          <a:p>
            <a:r>
              <a:rPr lang="en-US" sz="2400" dirty="0">
                <a:solidFill>
                  <a:schemeClr val="tx2"/>
                </a:solidFill>
              </a:rPr>
              <a:t>Requires all unit of local governments and large community water systems to prepare a Local Water Supply Plan (LWSP)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Applies to systems with &gt;1000 connections or &gt;3000 people</a:t>
            </a:r>
            <a:endParaRPr lang="en-US" sz="22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 LWSP is an assessment of a water system's current and future water needs and its ability to meet those needs</a:t>
            </a:r>
          </a:p>
          <a:p>
            <a:r>
              <a:rPr lang="en-US" sz="2400" dirty="0">
                <a:solidFill>
                  <a:schemeClr val="tx2"/>
                </a:solidFill>
              </a:rPr>
              <a:t>A LWSP contains a systems water shortage response plan, water efficiency plan and surface water transfer worksheets (if needed)</a:t>
            </a:r>
          </a:p>
        </p:txBody>
      </p:sp>
    </p:spTree>
    <p:extLst>
      <p:ext uri="{BB962C8B-B14F-4D97-AF65-F5344CB8AC3E}">
        <p14:creationId xmlns:p14="http://schemas.microsoft.com/office/powerpoint/2010/main" val="52520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123672C-4EE5-4AC4-99AE-E8CBC6D8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32" y="1005506"/>
            <a:ext cx="4266208" cy="504691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400" b="1" dirty="0">
                <a:solidFill>
                  <a:schemeClr val="tx2"/>
                </a:solidFill>
              </a:rPr>
              <a:t>LWSP Components</a:t>
            </a:r>
          </a:p>
          <a:p>
            <a:r>
              <a:rPr lang="en-US" sz="2900" dirty="0">
                <a:solidFill>
                  <a:schemeClr val="tx2"/>
                </a:solidFill>
              </a:rPr>
              <a:t>Water System Information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Contact Information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Distribution Data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Maintenance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Conservation Programs</a:t>
            </a:r>
          </a:p>
          <a:p>
            <a:r>
              <a:rPr lang="en-US" sz="2900" dirty="0">
                <a:solidFill>
                  <a:schemeClr val="tx2"/>
                </a:solidFill>
              </a:rPr>
              <a:t>Water Use 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Service area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Water Use by Type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Water Sales &amp; Purchases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Ground Water Sources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Surface Water Sources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Surface Water Transfers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Water Treatment Facilities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Wastewater Information</a:t>
            </a:r>
          </a:p>
          <a:p>
            <a:r>
              <a:rPr lang="en-US" sz="2900" dirty="0">
                <a:solidFill>
                  <a:schemeClr val="tx2"/>
                </a:solidFill>
              </a:rPr>
              <a:t>System Planning 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50-Year Projections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Future Sale and Purchase Contracts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Future Supply Sources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Plan for Meeting Future Water Supply Needs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DFF07-EC22-4DBD-A960-F6F8E49F6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840" y="1005506"/>
            <a:ext cx="6975721" cy="44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35A9F-25F3-4C7D-862C-E1B4FF0069F9}"/>
              </a:ext>
            </a:extLst>
          </p:cNvPr>
          <p:cNvSpPr/>
          <p:nvPr/>
        </p:nvSpPr>
        <p:spPr>
          <a:xfrm>
            <a:off x="299839" y="2186855"/>
            <a:ext cx="69030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Covers 15 eastern Counties in 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Intended to prevent “de-watering” &amp; salt water encroachment in aquifer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Registration required for withdrawals &gt; 10,000 gpd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Permit required for withdrawals 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&gt; 100,000 gpd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300+ active permits at this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Phased reduction of withdrawals also mandated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2018 begins phase 3 reductions of 30-75% from initial base rate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5C3A449-3B79-4665-ACC1-26FE702D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1104268"/>
            <a:ext cx="8442960" cy="51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Central Coastal Plain CUA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B1167DF-193F-461A-BFB6-ACF10FF0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7" y="1773666"/>
            <a:ext cx="4061460" cy="365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62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4F92D71-B42D-4C14-8579-349C6DAF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4" y="1298674"/>
            <a:ext cx="10924674" cy="4719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Water Withdrawal Registration Program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Requirements:</a:t>
            </a:r>
          </a:p>
          <a:p>
            <a:r>
              <a:rPr lang="en-US" sz="2400" dirty="0">
                <a:solidFill>
                  <a:schemeClr val="tx2"/>
                </a:solidFill>
              </a:rPr>
              <a:t>G.S. 143-215.22H was established in 1991</a:t>
            </a:r>
          </a:p>
          <a:p>
            <a:r>
              <a:rPr lang="en-US" sz="2400" dirty="0">
                <a:solidFill>
                  <a:schemeClr val="tx2"/>
                </a:solidFill>
              </a:rPr>
              <a:t>Agricultural users &gt; 1,000,000 gallons any single day</a:t>
            </a:r>
          </a:p>
          <a:p>
            <a:r>
              <a:rPr lang="en-US" sz="2400" dirty="0">
                <a:solidFill>
                  <a:schemeClr val="tx2"/>
                </a:solidFill>
              </a:rPr>
              <a:t>Non-agricultural users &gt; 100,000 gallons any single day</a:t>
            </a:r>
          </a:p>
          <a:p>
            <a:r>
              <a:rPr lang="en-US" sz="2400" dirty="0">
                <a:solidFill>
                  <a:schemeClr val="tx2"/>
                </a:solidFill>
              </a:rPr>
              <a:t>Registered water users have until April 1st to report water usage for the previous year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Completing the Agricultural Water Use Survey does not fulfill this reporting requirement &gt; 1 mgd</a:t>
            </a:r>
          </a:p>
        </p:txBody>
      </p:sp>
    </p:spTree>
    <p:extLst>
      <p:ext uri="{BB962C8B-B14F-4D97-AF65-F5344CB8AC3E}">
        <p14:creationId xmlns:p14="http://schemas.microsoft.com/office/powerpoint/2010/main" val="259808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752192-E564-4C85-8CD5-67672B54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730" y="1547519"/>
            <a:ext cx="2999423" cy="38980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DFA6F9-DA90-45F0-A8A5-4595E258CBEB}"/>
              </a:ext>
            </a:extLst>
          </p:cNvPr>
          <p:cNvSpPr txBox="1">
            <a:spLocks/>
          </p:cNvSpPr>
          <p:nvPr/>
        </p:nvSpPr>
        <p:spPr>
          <a:xfrm>
            <a:off x="104775" y="1815533"/>
            <a:ext cx="8043182" cy="4552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tx2"/>
                </a:solidFill>
              </a:rPr>
              <a:t>Session Law 2008-143</a:t>
            </a:r>
          </a:p>
          <a:p>
            <a:r>
              <a:rPr lang="en-US" sz="2600" dirty="0">
                <a:solidFill>
                  <a:schemeClr val="tx2"/>
                </a:solidFill>
              </a:rPr>
              <a:t>Prior to 2008, no official data set to represent agriculture existed</a:t>
            </a:r>
          </a:p>
          <a:p>
            <a:r>
              <a:rPr lang="en-US" sz="2600" dirty="0">
                <a:solidFill>
                  <a:schemeClr val="tx2"/>
                </a:solidFill>
              </a:rPr>
              <a:t>Required NCDACS – ASD to collect annual information</a:t>
            </a:r>
          </a:p>
          <a:p>
            <a:r>
              <a:rPr lang="en-US" sz="2600" dirty="0">
                <a:solidFill>
                  <a:schemeClr val="tx2"/>
                </a:solidFill>
              </a:rPr>
              <a:t>Required for entities that withdraw 10,000 gpd or more in any one day</a:t>
            </a:r>
          </a:p>
          <a:p>
            <a:r>
              <a:rPr lang="en-US" sz="2600" dirty="0">
                <a:solidFill>
                  <a:schemeClr val="tx2"/>
                </a:solidFill>
              </a:rPr>
              <a:t>Surveys remain confidential &amp; combined with other reports to produce totals</a:t>
            </a:r>
          </a:p>
          <a:p>
            <a:r>
              <a:rPr lang="en-US" sz="2600" dirty="0">
                <a:solidFill>
                  <a:schemeClr val="tx2"/>
                </a:solidFill>
              </a:rPr>
              <a:t>7</a:t>
            </a:r>
            <a:r>
              <a:rPr lang="en-US" sz="2600" baseline="30000" dirty="0">
                <a:solidFill>
                  <a:schemeClr val="tx2"/>
                </a:solidFill>
              </a:rPr>
              <a:t>th</a:t>
            </a:r>
            <a:r>
              <a:rPr lang="en-US" sz="2600" dirty="0">
                <a:solidFill>
                  <a:schemeClr val="tx2"/>
                </a:solidFill>
              </a:rPr>
              <a:t> statewide survey 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chemeClr val="tx2"/>
                </a:solidFill>
              </a:rPr>
              <a:t>Data from 2016 NC Agricultural Water Use Survey, NCDACS-ASD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1C3CEF7-26D0-47CE-8095-B665538F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1104268"/>
            <a:ext cx="8442960" cy="51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</a:rPr>
              <a:t>Agricultural Water Use Survey</a:t>
            </a:r>
          </a:p>
        </p:txBody>
      </p:sp>
    </p:spTree>
    <p:extLst>
      <p:ext uri="{BB962C8B-B14F-4D97-AF65-F5344CB8AC3E}">
        <p14:creationId xmlns:p14="http://schemas.microsoft.com/office/powerpoint/2010/main" val="2154784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schemas.microsoft.com/office/2006/metadata/properties"/>
    <ds:schemaRef ds:uri="97c26e27-a340-4306-98a7-c36055956ab5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893163c-4790-4570-a539-5f3cb3bacbe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866</Words>
  <Application>Microsoft Office PowerPoint</Application>
  <PresentationFormat>Widescreen</PresentationFormat>
  <Paragraphs>201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34</cp:revision>
  <dcterms:created xsi:type="dcterms:W3CDTF">2015-06-24T15:01:50Z</dcterms:created>
  <dcterms:modified xsi:type="dcterms:W3CDTF">2018-10-08T18:10:01Z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